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 Thin" charset="1" panose="00000300000000000000"/>
      <p:regular r:id="rId17"/>
    </p:embeddedFont>
    <p:embeddedFont>
      <p:font typeface="Montserrat Thin Italics" charset="1" panose="00000300000000000000"/>
      <p:regular r:id="rId18"/>
    </p:embeddedFont>
    <p:embeddedFont>
      <p:font typeface="Montserrat Extra-Light" charset="1" panose="00000300000000000000"/>
      <p:regular r:id="rId19"/>
    </p:embeddedFont>
    <p:embeddedFont>
      <p:font typeface="Montserrat Extra-Light Italics" charset="1" panose="000003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Italics" charset="1" panose="000004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 Medium Italics" charset="1" panose="000006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Ultra-Bold Italics" charset="1" panose="00000900000000000000"/>
      <p:regular r:id="rId28"/>
    </p:embeddedFont>
    <p:embeddedFont>
      <p:font typeface="Montserrat Heavy" charset="1" panose="00000A00000000000000"/>
      <p:regular r:id="rId29"/>
    </p:embeddedFont>
    <p:embeddedFont>
      <p:font typeface="Montserrat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14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14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3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3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37278" y="2261449"/>
            <a:ext cx="10247293" cy="5764102"/>
          </a:xfrm>
          <a:custGeom>
            <a:avLst/>
            <a:gdLst/>
            <a:ahLst/>
            <a:cxnLst/>
            <a:rect r="r" b="b" t="t" l="l"/>
            <a:pathLst>
              <a:path h="5764102" w="10247293">
                <a:moveTo>
                  <a:pt x="0" y="0"/>
                </a:moveTo>
                <a:lnTo>
                  <a:pt x="10247293" y="0"/>
                </a:lnTo>
                <a:lnTo>
                  <a:pt x="10247293" y="5764102"/>
                </a:lnTo>
                <a:lnTo>
                  <a:pt x="0" y="57641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55754">
            <a:off x="2962279" y="721320"/>
            <a:ext cx="3549999" cy="3622448"/>
          </a:xfrm>
          <a:custGeom>
            <a:avLst/>
            <a:gdLst/>
            <a:ahLst/>
            <a:cxnLst/>
            <a:rect r="r" b="b" t="t" l="l"/>
            <a:pathLst>
              <a:path h="3622448" w="3549999">
                <a:moveTo>
                  <a:pt x="0" y="0"/>
                </a:moveTo>
                <a:lnTo>
                  <a:pt x="3549999" y="0"/>
                </a:lnTo>
                <a:lnTo>
                  <a:pt x="3549999" y="3622449"/>
                </a:lnTo>
                <a:lnTo>
                  <a:pt x="0" y="36224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40746" y="4134219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MockMaster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80631" y="-5729756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8381" y="4646745"/>
            <a:ext cx="4290504" cy="1810294"/>
            <a:chOff x="0" y="0"/>
            <a:chExt cx="1565187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660400"/>
            </a:xfrm>
            <a:custGeom>
              <a:avLst/>
              <a:gdLst/>
              <a:ahLst/>
              <a:cxnLst/>
              <a:rect r="r" b="b" t="t" l="l"/>
              <a:pathLst>
                <a:path h="660400" w="1565188">
                  <a:moveTo>
                    <a:pt x="14407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535940"/>
                  </a:lnTo>
                  <a:cubicBezTo>
                    <a:pt x="1565188" y="604520"/>
                    <a:pt x="1509307" y="660400"/>
                    <a:pt x="1440727" y="66040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8174214" y="7828349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62189" y="6365138"/>
            <a:ext cx="6032969" cy="6032969"/>
          </a:xfrm>
          <a:custGeom>
            <a:avLst/>
            <a:gdLst/>
            <a:ahLst/>
            <a:cxnLst/>
            <a:rect r="r" b="b" t="t" l="l"/>
            <a:pathLst>
              <a:path h="6032969" w="6032969">
                <a:moveTo>
                  <a:pt x="0" y="0"/>
                </a:moveTo>
                <a:lnTo>
                  <a:pt x="6032969" y="0"/>
                </a:lnTo>
                <a:lnTo>
                  <a:pt x="6032969" y="6032969"/>
                </a:lnTo>
                <a:lnTo>
                  <a:pt x="0" y="6032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07368" y="6857089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5"/>
                </a:lnTo>
                <a:lnTo>
                  <a:pt x="0" y="59940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28675"/>
            <a:ext cx="15146136" cy="341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How to serve the society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0052" y="4861850"/>
            <a:ext cx="3884821" cy="12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1"/>
              </a:lnSpc>
            </a:pPr>
            <a:r>
              <a:rPr lang="en-US" sz="3665">
                <a:solidFill>
                  <a:srgbClr val="FFFFFF"/>
                </a:solidFill>
                <a:latin typeface="Neue Machina Ultra-Bold"/>
              </a:rPr>
              <a:t>Skill Development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754873" y="4570680"/>
            <a:ext cx="7262035" cy="1962424"/>
            <a:chOff x="0" y="0"/>
            <a:chExt cx="1565187" cy="660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65188" cy="660400"/>
            </a:xfrm>
            <a:custGeom>
              <a:avLst/>
              <a:gdLst/>
              <a:ahLst/>
              <a:cxnLst/>
              <a:rect r="r" b="b" t="t" l="l"/>
              <a:pathLst>
                <a:path h="660400" w="1565188">
                  <a:moveTo>
                    <a:pt x="14407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535940"/>
                  </a:lnTo>
                  <a:cubicBezTo>
                    <a:pt x="1565188" y="604520"/>
                    <a:pt x="1509307" y="660400"/>
                    <a:pt x="1440727" y="66040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443480" y="5187284"/>
            <a:ext cx="3884821" cy="64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1"/>
              </a:lnSpc>
            </a:pPr>
            <a:r>
              <a:rPr lang="en-US" sz="3665">
                <a:solidFill>
                  <a:srgbClr val="FFFFFF"/>
                </a:solidFill>
                <a:latin typeface="Neue Machina Ultra-Bold"/>
              </a:rPr>
              <a:t>Accessibility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280311" y="4646745"/>
            <a:ext cx="5192840" cy="1810294"/>
            <a:chOff x="0" y="0"/>
            <a:chExt cx="1894362" cy="660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94362" cy="660400"/>
            </a:xfrm>
            <a:custGeom>
              <a:avLst/>
              <a:gdLst/>
              <a:ahLst/>
              <a:cxnLst/>
              <a:rect r="r" b="b" t="t" l="l"/>
              <a:pathLst>
                <a:path h="660400" w="1894362">
                  <a:moveTo>
                    <a:pt x="176990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69902" y="0"/>
                  </a:lnTo>
                  <a:cubicBezTo>
                    <a:pt x="1838482" y="0"/>
                    <a:pt x="1894362" y="55880"/>
                    <a:pt x="1894362" y="124460"/>
                  </a:cubicBezTo>
                  <a:lnTo>
                    <a:pt x="1894362" y="535940"/>
                  </a:lnTo>
                  <a:cubicBezTo>
                    <a:pt x="1894362" y="604520"/>
                    <a:pt x="1838482" y="660400"/>
                    <a:pt x="1769902" y="66040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621983" y="4861850"/>
            <a:ext cx="4851169" cy="12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1"/>
              </a:lnSpc>
            </a:pPr>
            <a:r>
              <a:rPr lang="en-US" sz="3665">
                <a:solidFill>
                  <a:srgbClr val="FFFFFF"/>
                </a:solidFill>
                <a:latin typeface="Neue Machina Ultra-Bold"/>
              </a:rPr>
              <a:t>Reducing Interview Anxiety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144964" y="7571329"/>
            <a:ext cx="4290504" cy="1810294"/>
            <a:chOff x="0" y="0"/>
            <a:chExt cx="1565187" cy="660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65188" cy="660400"/>
            </a:xfrm>
            <a:custGeom>
              <a:avLst/>
              <a:gdLst/>
              <a:ahLst/>
              <a:cxnLst/>
              <a:rect r="r" b="b" t="t" l="l"/>
              <a:pathLst>
                <a:path h="660400" w="1565188">
                  <a:moveTo>
                    <a:pt x="14407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535940"/>
                  </a:lnTo>
                  <a:cubicBezTo>
                    <a:pt x="1565188" y="604520"/>
                    <a:pt x="1509307" y="660400"/>
                    <a:pt x="1440727" y="66040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486636" y="7786433"/>
            <a:ext cx="3884821" cy="12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1"/>
              </a:lnSpc>
            </a:pPr>
            <a:r>
              <a:rPr lang="en-US" sz="3665">
                <a:solidFill>
                  <a:srgbClr val="FFFFFF"/>
                </a:solidFill>
                <a:latin typeface="Neue Machina Ultra-Bold"/>
              </a:rPr>
              <a:t>Educational Value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93468" y="2122823"/>
            <a:ext cx="7303997" cy="755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Week 1: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Project Kickoff and Planning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Requirement Gathering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Initial System Design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Setting Up Development Environment</a:t>
            </a:r>
          </a:p>
          <a:p>
            <a:pPr>
              <a:lnSpc>
                <a:spcPts val="4037"/>
              </a:lnSpc>
            </a:pP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Week 2: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Front-End Development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  - User Registration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  - User Profile Management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Back-End Development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  - Authentication System</a:t>
            </a:r>
          </a:p>
          <a:p>
            <a:pPr>
              <a:lnSpc>
                <a:spcPts val="4037"/>
              </a:lnSpc>
            </a:pPr>
          </a:p>
          <a:p>
            <a:pPr>
              <a:lnSpc>
                <a:spcPts val="403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565974" y="2122823"/>
            <a:ext cx="7303997" cy="755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Week 3: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Resume Upload and Analysis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Customization and Preferences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Integration with External APIs</a:t>
            </a:r>
          </a:p>
          <a:p>
            <a:pPr>
              <a:lnSpc>
                <a:spcPts val="4037"/>
              </a:lnSpc>
            </a:pP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Week 4: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AI-Driven Virtual Interviewer Development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Question Retrieval Integration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User Response Recording</a:t>
            </a:r>
          </a:p>
          <a:p>
            <a:pPr>
              <a:lnSpc>
                <a:spcPts val="4037"/>
              </a:lnSpc>
            </a:pP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Week 5: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Feedback Generation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Mock Interview Playback</a:t>
            </a:r>
          </a:p>
          <a:p>
            <a:pPr>
              <a:lnSpc>
                <a:spcPts val="4037"/>
              </a:lnSpc>
            </a:pPr>
            <a:r>
              <a:rPr lang="en-US" sz="2884">
                <a:solidFill>
                  <a:srgbClr val="FFFFFF"/>
                </a:solidFill>
                <a:latin typeface="Montserrat"/>
              </a:rPr>
              <a:t>- User Progress Tracking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3468" y="613062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Weekwise Plan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656882" y="-293507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11506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0"/>
            <a:ext cx="9132601" cy="10287000"/>
          </a:xfrm>
          <a:custGeom>
            <a:avLst/>
            <a:gdLst/>
            <a:ahLst/>
            <a:cxnLst/>
            <a:rect r="r" b="b" t="t" l="l"/>
            <a:pathLst>
              <a:path h="10287000" w="9132601">
                <a:moveTo>
                  <a:pt x="0" y="0"/>
                </a:moveTo>
                <a:lnTo>
                  <a:pt x="9132601" y="0"/>
                </a:lnTo>
                <a:lnTo>
                  <a:pt x="91326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400" t="0" r="-2040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1219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14838" y="-441594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405" y="-1328395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093861" y="2243826"/>
            <a:ext cx="2932840" cy="293284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12500" t="0" r="-1250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84449" y="591298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Team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849738" y="1982160"/>
            <a:ext cx="3421086" cy="4216785"/>
            <a:chOff x="0" y="0"/>
            <a:chExt cx="4561448" cy="562238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561448" cy="5622380"/>
              <a:chOff x="0" y="0"/>
              <a:chExt cx="1565187" cy="192922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65188" cy="1929229"/>
              </a:xfrm>
              <a:custGeom>
                <a:avLst/>
                <a:gdLst/>
                <a:ahLst/>
                <a:cxnLst/>
                <a:rect r="r" b="b" t="t" l="l"/>
                <a:pathLst>
                  <a:path h="1929229" w="1565188">
                    <a:moveTo>
                      <a:pt x="1440727" y="1929229"/>
                    </a:moveTo>
                    <a:lnTo>
                      <a:pt x="124460" y="1929229"/>
                    </a:lnTo>
                    <a:cubicBezTo>
                      <a:pt x="55880" y="1929229"/>
                      <a:pt x="0" y="1873349"/>
                      <a:pt x="0" y="180476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1804769"/>
                    </a:lnTo>
                    <a:cubicBezTo>
                      <a:pt x="1565188" y="1873349"/>
                      <a:pt x="1509307" y="1929229"/>
                      <a:pt x="1440727" y="1929229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69915" y="4335525"/>
              <a:ext cx="3821618" cy="939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0"/>
                </a:lnSpc>
              </a:pPr>
              <a:r>
                <a:rPr lang="en-US" sz="2093">
                  <a:solidFill>
                    <a:srgbClr val="FFFFFF"/>
                  </a:solidFill>
                  <a:latin typeface="Montserrat Bold"/>
                </a:rPr>
                <a:t>Kratika Nigam</a:t>
              </a:r>
            </a:p>
            <a:p>
              <a:pPr algn="ctr">
                <a:lnSpc>
                  <a:spcPts val="2930"/>
                </a:lnSpc>
              </a:pPr>
              <a:r>
                <a:rPr lang="en-US" sz="2093">
                  <a:solidFill>
                    <a:srgbClr val="FFFFFF"/>
                  </a:solidFill>
                  <a:latin typeface="Montserrat Bold"/>
                </a:rPr>
                <a:t>Roll No:26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03551" y="1982160"/>
            <a:ext cx="3421086" cy="4216785"/>
            <a:chOff x="0" y="0"/>
            <a:chExt cx="4561448" cy="562238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561448" cy="5622380"/>
              <a:chOff x="0" y="0"/>
              <a:chExt cx="1565187" cy="192922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65188" cy="1929229"/>
              </a:xfrm>
              <a:custGeom>
                <a:avLst/>
                <a:gdLst/>
                <a:ahLst/>
                <a:cxnLst/>
                <a:rect r="r" b="b" t="t" l="l"/>
                <a:pathLst>
                  <a:path h="1929229" w="1565188">
                    <a:moveTo>
                      <a:pt x="1440727" y="1929229"/>
                    </a:moveTo>
                    <a:lnTo>
                      <a:pt x="124460" y="1929229"/>
                    </a:lnTo>
                    <a:cubicBezTo>
                      <a:pt x="55880" y="1929229"/>
                      <a:pt x="0" y="1873349"/>
                      <a:pt x="0" y="180476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1804769"/>
                    </a:lnTo>
                    <a:cubicBezTo>
                      <a:pt x="1565188" y="1873349"/>
                      <a:pt x="1509307" y="1929229"/>
                      <a:pt x="1440727" y="1929229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325497" y="348888"/>
              <a:ext cx="3910454" cy="3910454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2500" t="0" r="-12500" b="0"/>
                </a:stretch>
              </a:blip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19050"/>
                    </a:moveTo>
                    <a:cubicBezTo>
                      <a:pt x="5769610" y="19050"/>
                      <a:pt x="6330950" y="580390"/>
                      <a:pt x="6330950" y="1270000"/>
                    </a:cubicBezTo>
                    <a:lnTo>
                      <a:pt x="6330950" y="5080000"/>
                    </a:lnTo>
                    <a:cubicBezTo>
                      <a:pt x="6330950" y="5769610"/>
                      <a:pt x="5769610" y="6330950"/>
                      <a:pt x="5080000" y="6330950"/>
                    </a:cubicBezTo>
                    <a:lnTo>
                      <a:pt x="1270000" y="6330950"/>
                    </a:lnTo>
                    <a:cubicBezTo>
                      <a:pt x="580390" y="6330950"/>
                      <a:pt x="19050" y="5769610"/>
                      <a:pt x="19050" y="5080000"/>
                    </a:cubicBezTo>
                    <a:lnTo>
                      <a:pt x="19050" y="1270000"/>
                    </a:lnTo>
                    <a:cubicBezTo>
                      <a:pt x="19050" y="580390"/>
                      <a:pt x="580390" y="19050"/>
                      <a:pt x="1270000" y="19050"/>
                    </a:cubicBezTo>
                    <a:lnTo>
                      <a:pt x="5080000" y="19050"/>
                    </a:lnTo>
                    <a:moveTo>
                      <a:pt x="5080000" y="0"/>
                    </a:moveTo>
                    <a:lnTo>
                      <a:pt x="1270000" y="0"/>
                    </a:lnTo>
                    <a:cubicBezTo>
                      <a:pt x="568960" y="0"/>
                      <a:pt x="0" y="568960"/>
                      <a:pt x="0" y="1270000"/>
                    </a:cubicBezTo>
                    <a:lnTo>
                      <a:pt x="0" y="5080000"/>
                    </a:lnTo>
                    <a:cubicBezTo>
                      <a:pt x="0" y="5781040"/>
                      <a:pt x="568960" y="6350000"/>
                      <a:pt x="1270000" y="6350000"/>
                    </a:cubicBezTo>
                    <a:lnTo>
                      <a:pt x="5080000" y="6350000"/>
                    </a:lnTo>
                    <a:cubicBezTo>
                      <a:pt x="5781040" y="6350000"/>
                      <a:pt x="6350000" y="5781040"/>
                      <a:pt x="6350000" y="5080000"/>
                    </a:cubicBezTo>
                    <a:lnTo>
                      <a:pt x="6350000" y="1270000"/>
                    </a:lnTo>
                    <a:cubicBezTo>
                      <a:pt x="6350000" y="568960"/>
                      <a:pt x="5781040" y="0"/>
                      <a:pt x="5080000" y="0"/>
                    </a:cubicBezTo>
                    <a:lnTo>
                      <a:pt x="5080000" y="0"/>
                    </a:lnTo>
                    <a:close/>
                  </a:path>
                </a:pathLst>
              </a:custGeom>
              <a:solidFill>
                <a:srgbClr val="2CA0E2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369915" y="4335525"/>
              <a:ext cx="3821618" cy="939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0"/>
                </a:lnSpc>
              </a:pPr>
              <a:r>
                <a:rPr lang="en-US" sz="2093">
                  <a:solidFill>
                    <a:srgbClr val="FFFFFF"/>
                  </a:solidFill>
                  <a:latin typeface="Montserrat Bold"/>
                </a:rPr>
                <a:t>Manmohan Dwivedi</a:t>
              </a:r>
            </a:p>
            <a:p>
              <a:pPr algn="ctr">
                <a:lnSpc>
                  <a:spcPts val="2930"/>
                </a:lnSpc>
              </a:pPr>
              <a:r>
                <a:rPr lang="en-US" sz="2093">
                  <a:solidFill>
                    <a:srgbClr val="FFFFFF"/>
                  </a:solidFill>
                  <a:latin typeface="Montserrat Bold"/>
                </a:rPr>
                <a:t>Roll No.: 30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276644" y="5763874"/>
            <a:ext cx="3421086" cy="4216785"/>
            <a:chOff x="0" y="0"/>
            <a:chExt cx="4561448" cy="562238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561448" cy="5622380"/>
              <a:chOff x="0" y="0"/>
              <a:chExt cx="1565187" cy="192922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565188" cy="1929229"/>
              </a:xfrm>
              <a:custGeom>
                <a:avLst/>
                <a:gdLst/>
                <a:ahLst/>
                <a:cxnLst/>
                <a:rect r="r" b="b" t="t" l="l"/>
                <a:pathLst>
                  <a:path h="1929229" w="1565188">
                    <a:moveTo>
                      <a:pt x="1440727" y="1929229"/>
                    </a:moveTo>
                    <a:lnTo>
                      <a:pt x="124460" y="1929229"/>
                    </a:lnTo>
                    <a:cubicBezTo>
                      <a:pt x="55880" y="1929229"/>
                      <a:pt x="0" y="1873349"/>
                      <a:pt x="0" y="180476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1804769"/>
                    </a:lnTo>
                    <a:cubicBezTo>
                      <a:pt x="1565188" y="1873349"/>
                      <a:pt x="1509307" y="1929229"/>
                      <a:pt x="1440727" y="1929229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325497" y="348888"/>
              <a:ext cx="3910454" cy="3910454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2500" t="0" r="-12500" b="0"/>
                </a:stretch>
              </a:blip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19050"/>
                    </a:moveTo>
                    <a:cubicBezTo>
                      <a:pt x="5769610" y="19050"/>
                      <a:pt x="6330950" y="580390"/>
                      <a:pt x="6330950" y="1270000"/>
                    </a:cubicBezTo>
                    <a:lnTo>
                      <a:pt x="6330950" y="5080000"/>
                    </a:lnTo>
                    <a:cubicBezTo>
                      <a:pt x="6330950" y="5769610"/>
                      <a:pt x="5769610" y="6330950"/>
                      <a:pt x="5080000" y="6330950"/>
                    </a:cubicBezTo>
                    <a:lnTo>
                      <a:pt x="1270000" y="6330950"/>
                    </a:lnTo>
                    <a:cubicBezTo>
                      <a:pt x="580390" y="6330950"/>
                      <a:pt x="19050" y="5769610"/>
                      <a:pt x="19050" y="5080000"/>
                    </a:cubicBezTo>
                    <a:lnTo>
                      <a:pt x="19050" y="1270000"/>
                    </a:lnTo>
                    <a:cubicBezTo>
                      <a:pt x="19050" y="580390"/>
                      <a:pt x="580390" y="19050"/>
                      <a:pt x="1270000" y="19050"/>
                    </a:cubicBezTo>
                    <a:lnTo>
                      <a:pt x="5080000" y="19050"/>
                    </a:lnTo>
                    <a:moveTo>
                      <a:pt x="5080000" y="0"/>
                    </a:moveTo>
                    <a:lnTo>
                      <a:pt x="1270000" y="0"/>
                    </a:lnTo>
                    <a:cubicBezTo>
                      <a:pt x="568960" y="0"/>
                      <a:pt x="0" y="568960"/>
                      <a:pt x="0" y="1270000"/>
                    </a:cubicBezTo>
                    <a:lnTo>
                      <a:pt x="0" y="5080000"/>
                    </a:lnTo>
                    <a:cubicBezTo>
                      <a:pt x="0" y="5781040"/>
                      <a:pt x="568960" y="6350000"/>
                      <a:pt x="1270000" y="6350000"/>
                    </a:cubicBezTo>
                    <a:lnTo>
                      <a:pt x="5080000" y="6350000"/>
                    </a:lnTo>
                    <a:cubicBezTo>
                      <a:pt x="5781040" y="6350000"/>
                      <a:pt x="6350000" y="5781040"/>
                      <a:pt x="6350000" y="5080000"/>
                    </a:cubicBezTo>
                    <a:lnTo>
                      <a:pt x="6350000" y="1270000"/>
                    </a:lnTo>
                    <a:cubicBezTo>
                      <a:pt x="6350000" y="568960"/>
                      <a:pt x="5781040" y="0"/>
                      <a:pt x="5080000" y="0"/>
                    </a:cubicBezTo>
                    <a:lnTo>
                      <a:pt x="5080000" y="0"/>
                    </a:lnTo>
                    <a:close/>
                  </a:path>
                </a:pathLst>
              </a:custGeom>
              <a:solidFill>
                <a:srgbClr val="2CA0E2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69915" y="4335525"/>
              <a:ext cx="3821618" cy="939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0"/>
                </a:lnSpc>
              </a:pPr>
              <a:r>
                <a:rPr lang="en-US" sz="2093">
                  <a:solidFill>
                    <a:srgbClr val="FFFFFF"/>
                  </a:solidFill>
                  <a:latin typeface="Montserrat Bold"/>
                </a:rPr>
                <a:t>Dr. Amit Kumar Gupta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097372" y="4263540"/>
            <a:ext cx="8093256" cy="132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8"/>
              </a:lnSpc>
            </a:pPr>
            <a:r>
              <a:rPr lang="en-US" sz="7763">
                <a:solidFill>
                  <a:srgbClr val="FFFFFF"/>
                </a:solidFill>
                <a:latin typeface="Neue Machina Ultra-Bold"/>
              </a:rPr>
              <a:t>Supervisor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1141135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What is MockMaster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2594991"/>
            <a:ext cx="11887695" cy="640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It is an AI-Enabled Mock Interview Web Application.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It will help students to prepare for the Interview  which looks like real interview without involving any real Interviewer.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AI generated character will take interview with the help of different API’s.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User can also set the difficulty level and domain of the interview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17089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290504" cy="4970298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87719" y="3342394"/>
            <a:ext cx="4290504" cy="4970298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28675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371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371" y="5125720"/>
            <a:ext cx="2991261" cy="12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Customization and Personalization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67500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104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84107" y="5125720"/>
            <a:ext cx="2991261" cy="8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AI Driven Simulation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1104" y="5125720"/>
            <a:ext cx="2991261" cy="12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Comprehensive Feedback Mechanism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4864633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06260" y="432743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31776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7851" y="1478408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Software Requirements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457518" y="4864633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7266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85757" y="6218002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1"/>
                </a:lnTo>
                <a:lnTo>
                  <a:pt x="0" y="6708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99063" y="7377406"/>
            <a:ext cx="2853714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 Front-End 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38814" y="4992478"/>
            <a:ext cx="2853714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 Back-End Development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3964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External APIs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754830" y="4864633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936127" y="4992478"/>
            <a:ext cx="2853714" cy="127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Web Development Tools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55384" y="70280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2" y="0"/>
                </a:lnTo>
                <a:lnTo>
                  <a:pt x="7465232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4864633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406260" y="432743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77851" y="1478408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Hardware Requirements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457518" y="4864633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85757" y="6218002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1"/>
                </a:lnTo>
                <a:lnTo>
                  <a:pt x="0" y="6708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38814" y="5206790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Database Server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754830" y="4864633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936127" y="4992478"/>
            <a:ext cx="2853714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Server/Hosting Infrastructure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323002">
            <a:off x="5765669" y="3225529"/>
            <a:ext cx="16230600" cy="4443127"/>
          </a:xfrm>
          <a:custGeom>
            <a:avLst/>
            <a:gdLst/>
            <a:ahLst/>
            <a:cxnLst/>
            <a:rect r="r" b="b" t="t" l="l"/>
            <a:pathLst>
              <a:path h="4443127" w="16230600">
                <a:moveTo>
                  <a:pt x="0" y="0"/>
                </a:moveTo>
                <a:lnTo>
                  <a:pt x="16230600" y="0"/>
                </a:lnTo>
                <a:lnTo>
                  <a:pt x="16230600" y="4443127"/>
                </a:lnTo>
                <a:lnTo>
                  <a:pt x="0" y="4443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38930" y="2134307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Modules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0107" y="3559588"/>
            <a:ext cx="10941008" cy="726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3"/>
              </a:lnSpc>
            </a:pPr>
            <a:r>
              <a:rPr lang="en-US" sz="4802">
                <a:solidFill>
                  <a:srgbClr val="FFFFFF"/>
                </a:solidFill>
                <a:latin typeface="Montserrat"/>
              </a:rPr>
              <a:t>1. User Management Module</a:t>
            </a:r>
          </a:p>
          <a:p>
            <a:pPr>
              <a:lnSpc>
                <a:spcPts val="6723"/>
              </a:lnSpc>
            </a:pPr>
            <a:r>
              <a:rPr lang="en-US" sz="4802">
                <a:solidFill>
                  <a:srgbClr val="FFFFFF"/>
                </a:solidFill>
                <a:latin typeface="Montserrat"/>
              </a:rPr>
              <a:t>2. Interview Customization Module</a:t>
            </a:r>
          </a:p>
          <a:p>
            <a:pPr>
              <a:lnSpc>
                <a:spcPts val="6723"/>
              </a:lnSpc>
            </a:pPr>
            <a:r>
              <a:rPr lang="en-US" sz="4802">
                <a:solidFill>
                  <a:srgbClr val="FFFFFF"/>
                </a:solidFill>
                <a:latin typeface="Montserrat"/>
              </a:rPr>
              <a:t>3. Resume Analysis Module</a:t>
            </a:r>
          </a:p>
          <a:p>
            <a:pPr>
              <a:lnSpc>
                <a:spcPts val="6723"/>
              </a:lnSpc>
            </a:pPr>
            <a:r>
              <a:rPr lang="en-US" sz="4802">
                <a:solidFill>
                  <a:srgbClr val="FFFFFF"/>
                </a:solidFill>
                <a:latin typeface="Montserrat"/>
              </a:rPr>
              <a:t>4. Question Retrieval Module</a:t>
            </a:r>
          </a:p>
          <a:p>
            <a:pPr>
              <a:lnSpc>
                <a:spcPts val="6723"/>
              </a:lnSpc>
            </a:pPr>
            <a:r>
              <a:rPr lang="en-US" sz="4802">
                <a:solidFill>
                  <a:srgbClr val="FFFFFF"/>
                </a:solidFill>
                <a:latin typeface="Montserrat"/>
              </a:rPr>
              <a:t>5. AI-Driven Interviewer Module</a:t>
            </a:r>
          </a:p>
          <a:p>
            <a:pPr>
              <a:lnSpc>
                <a:spcPts val="6723"/>
              </a:lnSpc>
            </a:pPr>
            <a:r>
              <a:rPr lang="en-US" sz="4802">
                <a:solidFill>
                  <a:srgbClr val="FFFFFF"/>
                </a:solidFill>
                <a:latin typeface="Montserrat"/>
              </a:rPr>
              <a:t>6. Response Analysis Module</a:t>
            </a:r>
          </a:p>
          <a:p>
            <a:pPr>
              <a:lnSpc>
                <a:spcPts val="6723"/>
              </a:lnSpc>
            </a:pPr>
            <a:r>
              <a:rPr lang="en-US" sz="4802">
                <a:solidFill>
                  <a:srgbClr val="FFFFFF"/>
                </a:solidFill>
                <a:latin typeface="Montserrat"/>
              </a:rPr>
              <a:t>7. Feedback Generation Module</a:t>
            </a:r>
          </a:p>
          <a:p>
            <a:pPr>
              <a:lnSpc>
                <a:spcPts val="6723"/>
              </a:lnSpc>
            </a:pPr>
          </a:p>
          <a:p>
            <a:pPr>
              <a:lnSpc>
                <a:spcPts val="403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69462">
            <a:off x="3751509" y="-3504281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2" y="0"/>
                </a:lnTo>
                <a:lnTo>
                  <a:pt x="6896632" y="6896633"/>
                </a:lnTo>
                <a:lnTo>
                  <a:pt x="0" y="6896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76875" y="245270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337740" y="-1032097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16761" y="-256462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586" y="2467136"/>
            <a:ext cx="8148349" cy="5152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Project Outputs/</a:t>
            </a:r>
          </a:p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Reports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51462" y="2730615"/>
            <a:ext cx="7489322" cy="48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9"/>
              </a:lnSpc>
              <a:spcBef>
                <a:spcPct val="0"/>
              </a:spcBef>
            </a:pPr>
            <a:r>
              <a:rPr lang="en-US" sz="2928">
                <a:solidFill>
                  <a:srgbClr val="FFFFFF"/>
                </a:solidFill>
                <a:latin typeface="Montserrat"/>
              </a:rPr>
              <a:t>Mock Interview Feedback Reports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69978" y="4879266"/>
            <a:ext cx="7489322" cy="48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9"/>
              </a:lnSpc>
              <a:spcBef>
                <a:spcPct val="0"/>
              </a:spcBef>
            </a:pPr>
            <a:r>
              <a:rPr lang="en-US" sz="2928">
                <a:solidFill>
                  <a:srgbClr val="FFFFFF"/>
                </a:solidFill>
                <a:latin typeface="Montserrat"/>
              </a:rPr>
              <a:t>Exportable Reports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1462" y="5951872"/>
            <a:ext cx="7489322" cy="48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9"/>
              </a:lnSpc>
              <a:spcBef>
                <a:spcPct val="0"/>
              </a:spcBef>
            </a:pPr>
            <a:r>
              <a:rPr lang="en-US" sz="2928">
                <a:solidFill>
                  <a:srgbClr val="FFFFFF"/>
                </a:solidFill>
                <a:latin typeface="Montserrat"/>
              </a:rPr>
              <a:t> Performance Metrics Dashboard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1462" y="3806660"/>
            <a:ext cx="7489322" cy="48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9"/>
              </a:lnSpc>
              <a:spcBef>
                <a:spcPct val="0"/>
              </a:spcBef>
            </a:pPr>
            <a:r>
              <a:rPr lang="en-US" sz="2928">
                <a:solidFill>
                  <a:srgbClr val="FFFFFF"/>
                </a:solidFill>
                <a:latin typeface="Montserrat"/>
              </a:rPr>
              <a:t> Resume Analysis Results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841988" y="6381831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769978" y="7024478"/>
            <a:ext cx="7489322" cy="48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9"/>
              </a:lnSpc>
              <a:spcBef>
                <a:spcPct val="0"/>
              </a:spcBef>
            </a:pPr>
            <a:r>
              <a:rPr lang="en-US" sz="2928">
                <a:solidFill>
                  <a:srgbClr val="FFFFFF"/>
                </a:solidFill>
                <a:latin typeface="Montserrat"/>
              </a:rPr>
              <a:t>User Progress Reports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13706" y="33963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77948" y="8079940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1210495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476782"/>
            <a:ext cx="15961975" cy="4603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The AI-Enhanced Mock Interview System is a groundbreaking platform designed to revolutionize interview preparation. This project integrates cutting-edge technologies, including artificial intelligence, to offer users a highly personalized and immersive experience. Users can customize interviews based on domains and difficulty levels, engage with an AI-driven virtual interviewer, and receive detailed feedback reports. By analyzing user-uploaded resumes and tracking performance metrics, the system empowers individuals to enhance their interview skills and boost their career prospects. This user-centric system promises to bridge the gap between job seekers and success in a competitive job market.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DAFu4INQP_E</dc:identifier>
  <dcterms:modified xsi:type="dcterms:W3CDTF">2011-08-01T06:04:30Z</dcterms:modified>
  <cp:revision>1</cp:revision>
  <dc:title>MockMaster</dc:title>
</cp:coreProperties>
</file>